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4" r:id="rId2"/>
    <p:sldId id="263" r:id="rId3"/>
    <p:sldId id="274" r:id="rId4"/>
    <p:sldId id="257" r:id="rId5"/>
    <p:sldId id="296" r:id="rId6"/>
    <p:sldId id="299" r:id="rId7"/>
    <p:sldId id="298" r:id="rId8"/>
    <p:sldId id="300" r:id="rId9"/>
    <p:sldId id="302" r:id="rId10"/>
    <p:sldId id="303" r:id="rId11"/>
    <p:sldId id="304" r:id="rId12"/>
    <p:sldId id="305" r:id="rId13"/>
    <p:sldId id="306" r:id="rId14"/>
    <p:sldId id="307" r:id="rId1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C235E2-469B-4CF0-807C-E5D20CEA9A0F}" type="datetimeFigureOut">
              <a:rPr lang="es-MX" smtClean="0"/>
              <a:t>24/08/2016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9E6C1F-E91F-4F94-8072-B7F1ACF4332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74017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39ED1F-6FEF-4671-98B2-7ED6340AD3AE}" type="slidenum">
              <a:rPr lang="es-MX" smtClean="0"/>
              <a:pPr/>
              <a:t>5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68212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24/08/2016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24/08/2016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24/08/2016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24/08/2016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24/08/2016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24/08/2016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24/08/2016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979712" y="2564904"/>
            <a:ext cx="5400600" cy="3185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en Derecho</a:t>
            </a:r>
          </a:p>
          <a:p>
            <a:pPr algn="ctr"/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Tema: «INVESTIGACIÓN INICIAL”</a:t>
            </a:r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Lic. Noemí Romero Arciniega</a:t>
            </a:r>
          </a:p>
          <a:p>
            <a:pPr algn="ctr"/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Julio- Diciembr</a:t>
            </a:r>
            <a:r>
              <a:rPr lang="es-MX" sz="23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</a:t>
            </a:r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2016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89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EL MINISTERIO PÚBLICO EN LA INVESTIGACIÓN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MX" sz="4000" b="1" dirty="0"/>
              <a:t>Obligaciones del Ministerio Público</a:t>
            </a:r>
          </a:p>
          <a:p>
            <a:endParaRPr lang="es-MX" b="1" dirty="0"/>
          </a:p>
          <a:p>
            <a:pPr algn="just">
              <a:buFont typeface="Wingdings" panose="05000000000000000000" pitchFamily="2" charset="2"/>
              <a:buChar char="v"/>
            </a:pPr>
            <a:r>
              <a:rPr lang="es-MX" sz="2800" dirty="0"/>
              <a:t>R</a:t>
            </a:r>
            <a:r>
              <a:rPr lang="es-MX" sz="2800" dirty="0" smtClean="0"/>
              <a:t>ecibir las denuncias o querellas que le presenten en forma oral, por escrito, o a través de medios digitales, incluso mediante denuncias anónimas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s-MX" sz="2800" dirty="0"/>
              <a:t>I</a:t>
            </a:r>
            <a:r>
              <a:rPr lang="es-MX" sz="2800" dirty="0" smtClean="0"/>
              <a:t>niciar la investigación correspondiente cuando así proceda y, en su caso</a:t>
            </a:r>
            <a:r>
              <a:rPr lang="es-MX" sz="2800" u="sng" dirty="0" smtClean="0"/>
              <a:t>, ordenar la recolección de indicios a peritos y </a:t>
            </a:r>
            <a:r>
              <a:rPr lang="es-MX" sz="2800" u="sng" dirty="0" err="1" smtClean="0"/>
              <a:t>policias</a:t>
            </a:r>
            <a:r>
              <a:rPr lang="es-MX" sz="2800" u="sng" dirty="0" smtClean="0"/>
              <a:t> </a:t>
            </a:r>
            <a:r>
              <a:rPr lang="es-MX" sz="2800" dirty="0" smtClean="0"/>
              <a:t>y medios de prueba que deberán servir para sus respectivas resoluciones y las del órgano jurisdiccional</a:t>
            </a: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997596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DETERMINACIONES  </a:t>
            </a:r>
            <a:r>
              <a:rPr lang="es-MX" dirty="0" smtClean="0"/>
              <a:t>MINISTERIALES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MX" sz="2100" b="1" dirty="0"/>
          </a:p>
          <a:p>
            <a:pPr marL="457200" lvl="1" indent="0" algn="just">
              <a:buNone/>
            </a:pP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es-MX" sz="2400" u="sng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s-MX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rchivo temporal 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</a:p>
          <a:p>
            <a:pPr marL="457200" lvl="1" indent="0" algn="just">
              <a:buNone/>
            </a:pP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b) El </a:t>
            </a:r>
            <a:r>
              <a:rPr lang="es-MX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no ejercicio de la acción penal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marL="457200" lvl="1" indent="0" algn="just">
              <a:buNone/>
            </a:pP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c) Ejercer </a:t>
            </a:r>
            <a:r>
              <a:rPr lang="es-MX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la facultad de no investigar 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en los casos autorizados por este código; </a:t>
            </a:r>
          </a:p>
          <a:p>
            <a:pPr marL="457200" lvl="1" indent="0" algn="just">
              <a:buNone/>
            </a:pP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d)Decidir </a:t>
            </a:r>
            <a:r>
              <a:rPr lang="es-MX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la aplicación de criterios de oportunidad 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en los casos previstos en este código.</a:t>
            </a: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241033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Cuando 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el Ministerio Público anuncie que obran en la carpeta de investigación datos que establezcan que se ha cometido ese hecho y exista la probabilidad de que el imputado lo haya cometido </a:t>
            </a:r>
            <a:r>
              <a:rPr lang="es-MX" sz="2400" u="sng" dirty="0">
                <a:latin typeface="Arial" panose="020B0604020202020204" pitchFamily="34" charset="0"/>
                <a:cs typeface="Arial" panose="020B0604020202020204" pitchFamily="34" charset="0"/>
              </a:rPr>
              <a:t>el Juez de control, 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a solicitud del Ministerio Público, podrá ordenar:</a:t>
            </a:r>
          </a:p>
          <a:p>
            <a:pPr lvl="3" algn="just"/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I. Citatorio al imputado para la audiencia inicial;</a:t>
            </a:r>
          </a:p>
          <a:p>
            <a:pPr lvl="3"/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II. Orden de comparecencia, a través de la fuerza pública, en contra del imputado</a:t>
            </a:r>
          </a:p>
          <a:p>
            <a:pPr lvl="3" algn="just"/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III. Orden de aprehensión en contra de una persona cuando el Ministerio Público advierta que existe la necesidad de cautela</a:t>
            </a: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634906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En la clasificación jurídica que realice el Ministerio Público se especificará (en la imputación y vinculación)</a:t>
            </a:r>
          </a:p>
          <a:p>
            <a:pPr marL="1371600" lvl="3" indent="0" algn="just">
              <a:buNone/>
            </a:pP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1.- el tipo penal que se atribuye, </a:t>
            </a:r>
          </a:p>
          <a:p>
            <a:pPr marL="1371600" lvl="3" indent="0" algn="just">
              <a:buNone/>
            </a:pP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2.-el grado de ejecución del hecho, </a:t>
            </a:r>
          </a:p>
          <a:p>
            <a:pPr marL="1371600" lvl="3" indent="0" algn="just">
              <a:buNone/>
            </a:pP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3.-la forma de intervención y</a:t>
            </a:r>
          </a:p>
          <a:p>
            <a:pPr marL="1371600" lvl="3" indent="0" algn="just">
              <a:buNone/>
            </a:pP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4.-la naturaleza de la conducta,  dolosa o culposa  sin perjuicio de que con posterioridad proceda la reclasificación correspondiente</a:t>
            </a: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618595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Bibliografía 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s-MX" dirty="0"/>
              <a:t>Juárez, C. A. (2012) Audiencias en el Proceso Penal Acusatorio y Juicio. México: Raúl Juárez Carro, 137pp</a:t>
            </a:r>
            <a:r>
              <a:rPr lang="es-MX" dirty="0" smtClean="0"/>
              <a:t>.</a:t>
            </a:r>
          </a:p>
          <a:p>
            <a:pPr marL="0" indent="0" algn="just">
              <a:buNone/>
            </a:pPr>
            <a:r>
              <a:rPr lang="es-MX" dirty="0" err="1" smtClean="0"/>
              <a:t>Lembo</a:t>
            </a:r>
            <a:r>
              <a:rPr lang="es-MX" dirty="0" smtClean="0"/>
              <a:t>, R. F. (2015). Las Audiencias Penales del Proceso Acusatorio </a:t>
            </a:r>
            <a:r>
              <a:rPr lang="es-MX" dirty="0" err="1" smtClean="0"/>
              <a:t>Adversarial</a:t>
            </a:r>
            <a:r>
              <a:rPr lang="es-MX" dirty="0" smtClean="0"/>
              <a:t> en el Código Nacional de Procedimientos Penales. México Editorial Flores 184 </a:t>
            </a:r>
            <a:r>
              <a:rPr lang="es-MX" dirty="0" err="1" smtClean="0"/>
              <a:t>pp</a:t>
            </a:r>
            <a:endParaRPr lang="es-MX" dirty="0"/>
          </a:p>
          <a:p>
            <a:pPr marL="0" indent="0" algn="just">
              <a:buNone/>
            </a:pPr>
            <a:r>
              <a:rPr lang="es-MX" dirty="0"/>
              <a:t>Maldonado, S. I (2014) Litigación en Audiencias Orales y Juicio Oral Penal. México: Palacio del Derecho Editores, 208 pp.</a:t>
            </a:r>
          </a:p>
          <a:p>
            <a:pPr marL="0" indent="0" algn="just">
              <a:buNone/>
            </a:pPr>
            <a:r>
              <a:rPr lang="es-MX" dirty="0"/>
              <a:t>Pastrana, B. J. (2011) Juicio Oral Penal, Técnicas y Estrategias. México: Flores Editor, 400 pp.</a:t>
            </a:r>
          </a:p>
          <a:p>
            <a:pPr marL="0" indent="0">
              <a:buNone/>
            </a:pPr>
            <a:r>
              <a:rPr lang="es-MX" dirty="0"/>
              <a:t> </a:t>
            </a: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76389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620688"/>
            <a:ext cx="820866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ES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« INVESTIGACIÓN INICIAL»</a:t>
            </a:r>
            <a:endParaRPr lang="es-MX" sz="24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4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s-MX" sz="24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Resumen</a:t>
            </a: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: El Proceso Acusatorio </a:t>
            </a:r>
            <a:r>
              <a:rPr lang="es-MX" sz="2400" b="1" dirty="0" err="1" smtClean="0">
                <a:latin typeface="Arial" pitchFamily="34" charset="0"/>
                <a:cs typeface="Arial" pitchFamily="34" charset="0"/>
              </a:rPr>
              <a:t>Adversarial</a:t>
            </a: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, se fundamenta en el Código Nacional de Procedimientos Penales, en donde se manifiesta las etapas que lo conforman una de ellas es la Investigación Inicial, a través de la cual el Ministerio Público , realiza actos de investigación tendientes a comprobar el hecho que la ley tipifica como delito.</a:t>
            </a:r>
            <a:endParaRPr lang="es-MX" sz="24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74045" y="836712"/>
            <a:ext cx="84969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Palabras clave</a:t>
            </a: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: Acusatorio, </a:t>
            </a:r>
            <a:r>
              <a:rPr lang="es-MX" sz="2400" b="1" dirty="0" err="1" smtClean="0">
                <a:latin typeface="Arial" pitchFamily="34" charset="0"/>
                <a:cs typeface="Arial" pitchFamily="34" charset="0"/>
              </a:rPr>
              <a:t>adversarial</a:t>
            </a: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, investigación inicial, carpeta de investigación, detención, teoría del caso, actos de investigación</a:t>
            </a:r>
            <a:endParaRPr lang="es-MX" sz="24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. </a:t>
            </a:r>
            <a:endParaRPr lang="es-ES" sz="24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2753202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251520" y="620688"/>
            <a:ext cx="763284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b="1" dirty="0">
                <a:latin typeface="Arial" pitchFamily="34" charset="0"/>
                <a:cs typeface="Arial" pitchFamily="34" charset="0"/>
              </a:rPr>
              <a:t>Objetivo general</a:t>
            </a: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Que los alumnos distingan las etapas de investigación en el Sistema Acusatorio y los actos procesales que lo integran conformando la Teoría del Caso y la Acusación Ministerial.</a:t>
            </a:r>
            <a:endParaRPr lang="es-MX" sz="24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4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4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4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1119" y="1268413"/>
            <a:ext cx="6172200" cy="576262"/>
          </a:xfrm>
        </p:spPr>
        <p:txBody>
          <a:bodyPr/>
          <a:lstStyle/>
          <a:p>
            <a:pPr indent="-76200" algn="just">
              <a:buNone/>
            </a:pPr>
            <a:endParaRPr lang="es-ES" sz="2200" dirty="0">
              <a:solidFill>
                <a:schemeClr val="accent2"/>
              </a:solidFill>
            </a:endParaRPr>
          </a:p>
          <a:p>
            <a:pPr indent="-76200" algn="just">
              <a:buNone/>
            </a:pPr>
            <a:endParaRPr lang="es-ES" sz="2200" dirty="0">
              <a:solidFill>
                <a:schemeClr val="accent2"/>
              </a:solidFill>
            </a:endParaRPr>
          </a:p>
          <a:p>
            <a:pPr indent="-76200" algn="just">
              <a:buNone/>
            </a:pPr>
            <a:endParaRPr lang="es-MX" sz="2200" dirty="0">
              <a:solidFill>
                <a:schemeClr val="accent2"/>
              </a:solidFill>
            </a:endParaRPr>
          </a:p>
          <a:p>
            <a:pPr indent="-76200" algn="just">
              <a:buNone/>
            </a:pPr>
            <a:endParaRPr lang="es-ES" sz="2200" dirty="0">
              <a:solidFill>
                <a:schemeClr val="accent2"/>
              </a:solidFill>
            </a:endParaRPr>
          </a:p>
        </p:txBody>
      </p:sp>
      <p:sp>
        <p:nvSpPr>
          <p:cNvPr id="52227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260648"/>
            <a:ext cx="7053542" cy="648072"/>
          </a:xfrm>
          <a:noFill/>
        </p:spPr>
        <p:txBody>
          <a:bodyPr>
            <a:noAutofit/>
          </a:bodyPr>
          <a:lstStyle/>
          <a:p>
            <a:pPr eaLnBrk="1" hangingPunct="1"/>
            <a:r>
              <a:rPr lang="es-MX" sz="2800" dirty="0">
                <a:solidFill>
                  <a:srgbClr val="FF0000"/>
                </a:solidFill>
              </a:rPr>
              <a:t>PROCESO ACUSATORIO ADVERSARIAL Y ORAL </a:t>
            </a:r>
            <a:endParaRPr lang="es-ES" sz="2800" dirty="0">
              <a:solidFill>
                <a:srgbClr val="FF0000"/>
              </a:solidFill>
            </a:endParaRPr>
          </a:p>
        </p:txBody>
      </p:sp>
      <p:sp>
        <p:nvSpPr>
          <p:cNvPr id="52228" name="Rectangle 12"/>
          <p:cNvSpPr>
            <a:spLocks noChangeArrowheads="1"/>
          </p:cNvSpPr>
          <p:nvPr/>
        </p:nvSpPr>
        <p:spPr bwMode="auto">
          <a:xfrm>
            <a:off x="251520" y="2492896"/>
            <a:ext cx="1288358" cy="1169551"/>
          </a:xfrm>
          <a:prstGeom prst="rect">
            <a:avLst/>
          </a:prstGeom>
          <a:solidFill>
            <a:srgbClr val="92D05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s-MX" sz="1100" dirty="0"/>
          </a:p>
          <a:p>
            <a:pPr algn="ctr" eaLnBrk="1" hangingPunct="1"/>
            <a:r>
              <a:rPr lang="es-MX" sz="1400" dirty="0"/>
              <a:t>Denuncia ó querella </a:t>
            </a:r>
          </a:p>
          <a:p>
            <a:pPr algn="ctr" eaLnBrk="1" hangingPunct="1"/>
            <a:endParaRPr lang="es-MX" sz="1100" dirty="0"/>
          </a:p>
          <a:p>
            <a:pPr algn="ctr" eaLnBrk="1" hangingPunct="1"/>
            <a:r>
              <a:rPr lang="es-MX" sz="1000" dirty="0"/>
              <a:t>(CARPETA DE INVESTIGACIÓN) </a:t>
            </a:r>
          </a:p>
        </p:txBody>
      </p:sp>
      <p:sp>
        <p:nvSpPr>
          <p:cNvPr id="52229" name="Rectangle 12"/>
          <p:cNvSpPr>
            <a:spLocks noChangeArrowheads="1"/>
          </p:cNvSpPr>
          <p:nvPr/>
        </p:nvSpPr>
        <p:spPr bwMode="auto">
          <a:xfrm>
            <a:off x="1751361" y="5371912"/>
            <a:ext cx="1026319" cy="553998"/>
          </a:xfrm>
          <a:prstGeom prst="rect">
            <a:avLst/>
          </a:prstGeom>
          <a:solidFill>
            <a:srgbClr val="FFFF0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MX" sz="1000" dirty="0"/>
              <a:t>(SI SOLICITÓ DUPLICIDAD) </a:t>
            </a:r>
          </a:p>
          <a:p>
            <a:pPr algn="ctr" eaLnBrk="1" hangingPunct="1"/>
            <a:r>
              <a:rPr lang="es-MX" sz="1000" dirty="0"/>
              <a:t>144 HRS</a:t>
            </a:r>
          </a:p>
        </p:txBody>
      </p:sp>
      <p:sp>
        <p:nvSpPr>
          <p:cNvPr id="52230" name="Rectangle 12"/>
          <p:cNvSpPr>
            <a:spLocks noChangeArrowheads="1"/>
          </p:cNvSpPr>
          <p:nvPr/>
        </p:nvSpPr>
        <p:spPr bwMode="auto">
          <a:xfrm>
            <a:off x="1619672" y="3131096"/>
            <a:ext cx="1296144" cy="2246769"/>
          </a:xfrm>
          <a:prstGeom prst="rect">
            <a:avLst/>
          </a:prstGeom>
          <a:solidFill>
            <a:srgbClr val="00B0F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MX" sz="1000" dirty="0"/>
          </a:p>
          <a:p>
            <a:pPr algn="ctr" eaLnBrk="1" hangingPunct="1"/>
            <a:r>
              <a:rPr lang="es-MX" sz="1000" dirty="0"/>
              <a:t>3.-.IMPUTACIÓN</a:t>
            </a:r>
          </a:p>
          <a:p>
            <a:pPr algn="ctr" eaLnBrk="1" hangingPunct="1"/>
            <a:r>
              <a:rPr lang="es-MX" sz="1000" dirty="0"/>
              <a:t>       (debate)</a:t>
            </a:r>
          </a:p>
          <a:p>
            <a:pPr algn="ctr" eaLnBrk="1" hangingPunct="1"/>
            <a:endParaRPr lang="es-MX" sz="1000" dirty="0">
              <a:solidFill>
                <a:srgbClr val="FFFF00"/>
              </a:solidFill>
            </a:endParaRPr>
          </a:p>
          <a:p>
            <a:pPr algn="ctr" eaLnBrk="1" hangingPunct="1"/>
            <a:r>
              <a:rPr lang="es-MX" sz="1000" dirty="0">
                <a:solidFill>
                  <a:srgbClr val="FFFF00"/>
                </a:solidFill>
              </a:rPr>
              <a:t>4.-DECLARACIÓN      </a:t>
            </a:r>
          </a:p>
          <a:p>
            <a:pPr algn="ctr" eaLnBrk="1" hangingPunct="1"/>
            <a:r>
              <a:rPr lang="es-MX" sz="1000" dirty="0">
                <a:solidFill>
                  <a:srgbClr val="FFFF00"/>
                </a:solidFill>
              </a:rPr>
              <a:t>       IMPUTADO</a:t>
            </a:r>
          </a:p>
          <a:p>
            <a:pPr algn="ctr" eaLnBrk="1" hangingPunct="1"/>
            <a:r>
              <a:rPr lang="es-MX" sz="1000" dirty="0">
                <a:solidFill>
                  <a:srgbClr val="FFFF00"/>
                </a:solidFill>
              </a:rPr>
              <a:t> </a:t>
            </a:r>
          </a:p>
          <a:p>
            <a:pPr algn="ctr" eaLnBrk="1" hangingPunct="1"/>
            <a:r>
              <a:rPr lang="es-MX" sz="1000" dirty="0"/>
              <a:t>_DUPLICA_</a:t>
            </a:r>
          </a:p>
          <a:p>
            <a:pPr algn="ctr" eaLnBrk="1" hangingPunct="1"/>
            <a:endParaRPr lang="es-MX" sz="1000" dirty="0">
              <a:solidFill>
                <a:schemeClr val="bg1"/>
              </a:solidFill>
            </a:endParaRPr>
          </a:p>
          <a:p>
            <a:pPr algn="ctr" eaLnBrk="1" hangingPunct="1"/>
            <a:r>
              <a:rPr lang="es-MX" sz="1000" dirty="0">
                <a:solidFill>
                  <a:schemeClr val="bg1"/>
                </a:solidFill>
              </a:rPr>
              <a:t>5.-SOLICITUD DE LA MEDIDA CAUTELAR(1) </a:t>
            </a:r>
          </a:p>
          <a:p>
            <a:pPr eaLnBrk="1" hangingPunct="1"/>
            <a:endParaRPr lang="es-MX" sz="1000" dirty="0">
              <a:solidFill>
                <a:srgbClr val="FF0000"/>
              </a:solidFill>
            </a:endParaRPr>
          </a:p>
          <a:p>
            <a:pPr algn="ctr" eaLnBrk="1" hangingPunct="1"/>
            <a:r>
              <a:rPr lang="es-MX" sz="1000" dirty="0"/>
              <a:t> </a:t>
            </a:r>
            <a:endParaRPr lang="es-ES" sz="1000" dirty="0"/>
          </a:p>
        </p:txBody>
      </p:sp>
      <p:sp>
        <p:nvSpPr>
          <p:cNvPr id="52231" name="Rectangle 12"/>
          <p:cNvSpPr>
            <a:spLocks noChangeArrowheads="1"/>
          </p:cNvSpPr>
          <p:nvPr/>
        </p:nvSpPr>
        <p:spPr bwMode="auto">
          <a:xfrm>
            <a:off x="1691679" y="1662936"/>
            <a:ext cx="1152128" cy="1477328"/>
          </a:xfrm>
          <a:prstGeom prst="rect">
            <a:avLst/>
          </a:prstGeom>
          <a:solidFill>
            <a:srgbClr val="92D05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MX" sz="1000" u="sng" dirty="0"/>
              <a:t>AUDIENCIA INICIAL</a:t>
            </a:r>
          </a:p>
          <a:p>
            <a:pPr algn="ctr" eaLnBrk="1" hangingPunct="1"/>
            <a:endParaRPr lang="es-MX" sz="1000" dirty="0">
              <a:solidFill>
                <a:srgbClr val="FF0000"/>
              </a:solidFill>
            </a:endParaRPr>
          </a:p>
          <a:p>
            <a:pPr algn="ctr" eaLnBrk="1" hangingPunct="1"/>
            <a:r>
              <a:rPr lang="es-MX" sz="1000" dirty="0">
                <a:solidFill>
                  <a:srgbClr val="FF0000"/>
                </a:solidFill>
              </a:rPr>
              <a:t>1.-INFORME DE   </a:t>
            </a:r>
          </a:p>
          <a:p>
            <a:pPr algn="ctr" eaLnBrk="1" hangingPunct="1"/>
            <a:r>
              <a:rPr lang="es-MX" sz="1000" dirty="0">
                <a:solidFill>
                  <a:srgbClr val="FF0000"/>
                </a:solidFill>
              </a:rPr>
              <a:t>       DERECHOS</a:t>
            </a:r>
          </a:p>
          <a:p>
            <a:pPr algn="ctr" eaLnBrk="1" hangingPunct="1"/>
            <a:endParaRPr lang="es-MX" sz="1000" dirty="0"/>
          </a:p>
          <a:p>
            <a:pPr algn="ctr" eaLnBrk="1" hangingPunct="1"/>
            <a:r>
              <a:rPr lang="es-MX" sz="1000" dirty="0"/>
              <a:t> 2.-CONTROL DE LA </a:t>
            </a:r>
          </a:p>
          <a:p>
            <a:pPr algn="ctr" eaLnBrk="1" hangingPunct="1"/>
            <a:r>
              <a:rPr lang="es-MX" sz="1000" dirty="0"/>
              <a:t>      DETENCIÓN </a:t>
            </a:r>
          </a:p>
        </p:txBody>
      </p:sp>
      <p:sp>
        <p:nvSpPr>
          <p:cNvPr id="52233" name="8 CuadroTexto"/>
          <p:cNvSpPr txBox="1">
            <a:spLocks noChangeArrowheads="1"/>
          </p:cNvSpPr>
          <p:nvPr/>
        </p:nvSpPr>
        <p:spPr bwMode="auto">
          <a:xfrm>
            <a:off x="539552" y="1196752"/>
            <a:ext cx="647700" cy="4001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xtLst/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MX" sz="2000" dirty="0"/>
              <a:t>MP</a:t>
            </a:r>
            <a:endParaRPr lang="es-ES" sz="2000" dirty="0"/>
          </a:p>
        </p:txBody>
      </p:sp>
      <p:sp>
        <p:nvSpPr>
          <p:cNvPr id="52234" name="12 CuadroTexto"/>
          <p:cNvSpPr txBox="1">
            <a:spLocks noChangeArrowheads="1"/>
          </p:cNvSpPr>
          <p:nvPr/>
        </p:nvSpPr>
        <p:spPr bwMode="auto">
          <a:xfrm>
            <a:off x="1691680" y="1196752"/>
            <a:ext cx="5976664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xtLst/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MX" sz="2000" dirty="0"/>
              <a:t>JUEZ      DE   CONTROL</a:t>
            </a:r>
            <a:endParaRPr lang="es-ES" sz="2000" dirty="0"/>
          </a:p>
        </p:txBody>
      </p:sp>
      <p:sp>
        <p:nvSpPr>
          <p:cNvPr id="52235" name="Rectangle 12"/>
          <p:cNvSpPr>
            <a:spLocks noChangeArrowheads="1"/>
          </p:cNvSpPr>
          <p:nvPr/>
        </p:nvSpPr>
        <p:spPr bwMode="auto">
          <a:xfrm>
            <a:off x="6639070" y="2218217"/>
            <a:ext cx="1287937" cy="4093428"/>
          </a:xfrm>
          <a:prstGeom prst="rect">
            <a:avLst/>
          </a:prstGeom>
          <a:solidFill>
            <a:srgbClr val="FFC00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MX" sz="1000" dirty="0"/>
              <a:t>1.-FORMULACIÓN DE LA ACUSACIÓN341,344</a:t>
            </a:r>
          </a:p>
          <a:p>
            <a:pPr algn="ctr" eaLnBrk="1" hangingPunct="1"/>
            <a:r>
              <a:rPr lang="es-MX" sz="1000" dirty="0"/>
              <a:t>_____________</a:t>
            </a:r>
          </a:p>
          <a:p>
            <a:pPr algn="ctr" eaLnBrk="1" hangingPunct="1"/>
            <a:r>
              <a:rPr lang="es-MX" sz="1000" dirty="0">
                <a:solidFill>
                  <a:srgbClr val="00B0F0"/>
                </a:solidFill>
              </a:rPr>
              <a:t>2.-VICIOS FORMALES</a:t>
            </a:r>
          </a:p>
          <a:p>
            <a:pPr algn="ctr" eaLnBrk="1" hangingPunct="1"/>
            <a:r>
              <a:rPr lang="es-MX" sz="1000" dirty="0"/>
              <a:t>_____________</a:t>
            </a:r>
          </a:p>
          <a:p>
            <a:pPr algn="ctr" eaLnBrk="1" hangingPunct="1"/>
            <a:r>
              <a:rPr lang="es-MX" sz="1000" dirty="0"/>
              <a:t>3.-EXCEPCIONES</a:t>
            </a:r>
          </a:p>
          <a:p>
            <a:pPr algn="ctr" eaLnBrk="1" hangingPunct="1"/>
            <a:r>
              <a:rPr lang="es-MX" sz="1000" dirty="0"/>
              <a:t>  </a:t>
            </a:r>
            <a:r>
              <a:rPr lang="es-MX" sz="1000" dirty="0">
                <a:solidFill>
                  <a:schemeClr val="bg1"/>
                </a:solidFill>
              </a:rPr>
              <a:t>  </a:t>
            </a:r>
          </a:p>
          <a:p>
            <a:pPr algn="ctr" eaLnBrk="1" hangingPunct="1"/>
            <a:r>
              <a:rPr lang="es-MX" sz="1000" dirty="0">
                <a:solidFill>
                  <a:srgbClr val="00B0F0"/>
                </a:solidFill>
              </a:rPr>
              <a:t>4.-ACUERDOS PROBATORIOS</a:t>
            </a:r>
          </a:p>
          <a:p>
            <a:pPr algn="ctr" eaLnBrk="1" hangingPunct="1"/>
            <a:endParaRPr lang="es-MX" sz="1000" dirty="0">
              <a:solidFill>
                <a:srgbClr val="00B0F0"/>
              </a:solidFill>
            </a:endParaRPr>
          </a:p>
          <a:p>
            <a:pPr algn="ctr" eaLnBrk="1" hangingPunct="1"/>
            <a:r>
              <a:rPr lang="es-MX" sz="900" dirty="0">
                <a:solidFill>
                  <a:schemeClr val="bg1"/>
                </a:solidFill>
              </a:rPr>
              <a:t>(PREGUNTARÁ SI SE REALIZÓ EL DECUBRIMIENTO PROBATORIO)</a:t>
            </a:r>
          </a:p>
          <a:p>
            <a:pPr algn="ctr" eaLnBrk="1" hangingPunct="1"/>
            <a:r>
              <a:rPr lang="es-MX" sz="1000" dirty="0">
                <a:solidFill>
                  <a:schemeClr val="bg1"/>
                </a:solidFill>
              </a:rPr>
              <a:t>344</a:t>
            </a:r>
          </a:p>
          <a:p>
            <a:pPr algn="ctr" eaLnBrk="1" hangingPunct="1"/>
            <a:endParaRPr lang="es-MX" sz="1000" dirty="0">
              <a:solidFill>
                <a:srgbClr val="00B0F0"/>
              </a:solidFill>
            </a:endParaRPr>
          </a:p>
          <a:p>
            <a:pPr algn="ctr" eaLnBrk="1" hangingPunct="1"/>
            <a:endParaRPr lang="es-MX" sz="1000" dirty="0">
              <a:solidFill>
                <a:srgbClr val="00B0F0"/>
              </a:solidFill>
            </a:endParaRPr>
          </a:p>
          <a:p>
            <a:pPr algn="ctr" eaLnBrk="1" hangingPunct="1"/>
            <a:r>
              <a:rPr lang="es-MX" sz="1000" dirty="0"/>
              <a:t>5.-DEBATE DE PRUEBAS </a:t>
            </a:r>
          </a:p>
          <a:p>
            <a:pPr algn="ctr" eaLnBrk="1" hangingPunct="1"/>
            <a:r>
              <a:rPr lang="es-MX" sz="1000" dirty="0">
                <a:solidFill>
                  <a:srgbClr val="00B0F0"/>
                </a:solidFill>
              </a:rPr>
              <a:t> </a:t>
            </a:r>
            <a:endParaRPr lang="es-MX" sz="1000" dirty="0">
              <a:solidFill>
                <a:srgbClr val="FF0000"/>
              </a:solidFill>
            </a:endParaRPr>
          </a:p>
          <a:p>
            <a:pPr algn="ctr" eaLnBrk="1" hangingPunct="1"/>
            <a:r>
              <a:rPr lang="es-MX" sz="1000" dirty="0">
                <a:solidFill>
                  <a:srgbClr val="FF0000"/>
                </a:solidFill>
              </a:rPr>
              <a:t> 6.-APERTURA DEL JUICIO ORAL  347</a:t>
            </a:r>
          </a:p>
        </p:txBody>
      </p:sp>
      <p:sp>
        <p:nvSpPr>
          <p:cNvPr id="52236" name="Rectangle 12"/>
          <p:cNvSpPr>
            <a:spLocks noChangeArrowheads="1"/>
          </p:cNvSpPr>
          <p:nvPr/>
        </p:nvSpPr>
        <p:spPr bwMode="auto">
          <a:xfrm>
            <a:off x="8020102" y="3165499"/>
            <a:ext cx="1080120" cy="892552"/>
          </a:xfrm>
          <a:prstGeom prst="rect">
            <a:avLst/>
          </a:prstGeom>
          <a:solidFill>
            <a:srgbClr val="FF000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MX" sz="1050" dirty="0"/>
              <a:t>AUDIENCIA DE JUICIO ORAL </a:t>
            </a:r>
          </a:p>
          <a:p>
            <a:pPr algn="ctr" eaLnBrk="1" hangingPunct="1"/>
            <a:r>
              <a:rPr lang="es-MX" sz="1050" dirty="0"/>
              <a:t>348</a:t>
            </a:r>
          </a:p>
          <a:p>
            <a:pPr algn="ctr" eaLnBrk="1" hangingPunct="1"/>
            <a:endParaRPr lang="es-MX" sz="1000" dirty="0"/>
          </a:p>
        </p:txBody>
      </p:sp>
      <p:sp>
        <p:nvSpPr>
          <p:cNvPr id="52238" name="16 CuadroTexto"/>
          <p:cNvSpPr txBox="1">
            <a:spLocks noChangeArrowheads="1"/>
          </p:cNvSpPr>
          <p:nvPr/>
        </p:nvSpPr>
        <p:spPr bwMode="auto">
          <a:xfrm>
            <a:off x="7798760" y="1196752"/>
            <a:ext cx="1345240" cy="1077218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  <a:extLst/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MX" sz="1600" dirty="0"/>
              <a:t>JUEZ </a:t>
            </a:r>
          </a:p>
          <a:p>
            <a:pPr algn="ctr" eaLnBrk="1" hangingPunct="1"/>
            <a:r>
              <a:rPr lang="es-MX" sz="1600" dirty="0"/>
              <a:t>DE</a:t>
            </a:r>
          </a:p>
          <a:p>
            <a:pPr algn="ctr" eaLnBrk="1" hangingPunct="1"/>
            <a:r>
              <a:rPr lang="es-MX" sz="1600" dirty="0"/>
              <a:t> JUICIO </a:t>
            </a:r>
          </a:p>
          <a:p>
            <a:pPr algn="ctr" eaLnBrk="1" hangingPunct="1"/>
            <a:r>
              <a:rPr lang="es-MX" sz="1600" dirty="0"/>
              <a:t>ORAL</a:t>
            </a:r>
            <a:endParaRPr lang="es-ES" sz="1600" dirty="0"/>
          </a:p>
        </p:txBody>
      </p:sp>
      <p:pic>
        <p:nvPicPr>
          <p:cNvPr id="52239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2613" y="2547875"/>
            <a:ext cx="539354" cy="5334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40" name="15 Rectángulo"/>
          <p:cNvSpPr>
            <a:spLocks noChangeArrowheads="1"/>
          </p:cNvSpPr>
          <p:nvPr/>
        </p:nvSpPr>
        <p:spPr bwMode="auto">
          <a:xfrm>
            <a:off x="251520" y="5733256"/>
            <a:ext cx="1368152" cy="57708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  <a:extLst/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MX" sz="1050" u="sng" dirty="0"/>
              <a:t>FASE </a:t>
            </a:r>
          </a:p>
          <a:p>
            <a:pPr algn="ctr" eaLnBrk="1" hangingPunct="1"/>
            <a:r>
              <a:rPr lang="es-MX" sz="1050" dirty="0"/>
              <a:t> INVESTIGACIÓN</a:t>
            </a:r>
          </a:p>
          <a:p>
            <a:pPr algn="ctr" eaLnBrk="1" hangingPunct="1"/>
            <a:r>
              <a:rPr lang="es-MX" sz="1050" dirty="0"/>
              <a:t> </a:t>
            </a:r>
            <a:r>
              <a:rPr lang="es-MX" sz="1050" u="sng" dirty="0"/>
              <a:t>INICIAL</a:t>
            </a:r>
            <a:endParaRPr lang="es-ES" sz="1200" dirty="0"/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5611273" y="3456917"/>
            <a:ext cx="1000326" cy="730969"/>
          </a:xfrm>
          <a:prstGeom prst="rect">
            <a:avLst/>
          </a:prstGeom>
          <a:solidFill>
            <a:srgbClr val="FFC00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MX" sz="1050" dirty="0"/>
              <a:t>ACUSACIÓN</a:t>
            </a:r>
            <a:endParaRPr lang="es-MX" sz="1100" dirty="0"/>
          </a:p>
          <a:p>
            <a:pPr algn="ctr" eaLnBrk="1" hangingPunct="1"/>
            <a:r>
              <a:rPr lang="es-MX" sz="1050" dirty="0">
                <a:solidFill>
                  <a:srgbClr val="FF0000"/>
                </a:solidFill>
              </a:rPr>
              <a:t>324,325,327,334,335</a:t>
            </a:r>
          </a:p>
          <a:p>
            <a:pPr algn="ctr" eaLnBrk="1" hangingPunct="1"/>
            <a:r>
              <a:rPr lang="es-MX" sz="1000" dirty="0"/>
              <a:t> </a:t>
            </a:r>
            <a:r>
              <a:rPr lang="es-MX" sz="1000" dirty="0">
                <a:solidFill>
                  <a:srgbClr val="FF0000"/>
                </a:solidFill>
              </a:rPr>
              <a:t> </a:t>
            </a:r>
            <a:endParaRPr lang="es-MX" sz="1000" dirty="0"/>
          </a:p>
        </p:txBody>
      </p:sp>
      <p:sp>
        <p:nvSpPr>
          <p:cNvPr id="19" name="Rectangle 12"/>
          <p:cNvSpPr>
            <a:spLocks noChangeArrowheads="1"/>
          </p:cNvSpPr>
          <p:nvPr/>
        </p:nvSpPr>
        <p:spPr bwMode="auto">
          <a:xfrm>
            <a:off x="3303998" y="2397199"/>
            <a:ext cx="1224136" cy="1323439"/>
          </a:xfrm>
          <a:prstGeom prst="rect">
            <a:avLst/>
          </a:prstGeom>
          <a:solidFill>
            <a:srgbClr val="00B0F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MX" sz="1000" dirty="0"/>
              <a:t>6- SOLICITUD DE LA VINCULACIÓN   </a:t>
            </a:r>
          </a:p>
          <a:p>
            <a:pPr algn="ctr" eaLnBrk="1" hangingPunct="1"/>
            <a:r>
              <a:rPr lang="es-MX" sz="1000" dirty="0"/>
              <a:t>       A PROCESO</a:t>
            </a:r>
          </a:p>
          <a:p>
            <a:pPr algn="ctr" eaLnBrk="1" hangingPunct="1"/>
            <a:endParaRPr lang="es-MX" sz="1000" dirty="0"/>
          </a:p>
          <a:p>
            <a:pPr algn="ctr" eaLnBrk="1" hangingPunct="1"/>
            <a:r>
              <a:rPr lang="es-MX" sz="1000" dirty="0">
                <a:solidFill>
                  <a:schemeClr val="bg1"/>
                </a:solidFill>
              </a:rPr>
              <a:t>(debate medida cautelar)(2)</a:t>
            </a:r>
          </a:p>
          <a:p>
            <a:pPr algn="ctr" eaLnBrk="1" hangingPunct="1"/>
            <a:endParaRPr lang="es-MX" sz="1000" dirty="0">
              <a:solidFill>
                <a:srgbClr val="FFFF00"/>
              </a:solidFill>
            </a:endParaRPr>
          </a:p>
        </p:txBody>
      </p:sp>
      <p:sp>
        <p:nvSpPr>
          <p:cNvPr id="20" name="16 CuadroTexto"/>
          <p:cNvSpPr txBox="1">
            <a:spLocks noChangeArrowheads="1"/>
          </p:cNvSpPr>
          <p:nvPr/>
        </p:nvSpPr>
        <p:spPr bwMode="auto">
          <a:xfrm>
            <a:off x="3133467" y="1708490"/>
            <a:ext cx="1822935" cy="57708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xtLst/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MX" sz="1050" dirty="0"/>
              <a:t>Desahogar nuevos datos </a:t>
            </a:r>
          </a:p>
          <a:p>
            <a:pPr algn="ctr" eaLnBrk="1" hangingPunct="1"/>
            <a:r>
              <a:rPr lang="es-MX" sz="1050" dirty="0"/>
              <a:t>de prueba</a:t>
            </a:r>
          </a:p>
          <a:p>
            <a:pPr algn="ctr" eaLnBrk="1" hangingPunct="1"/>
            <a:r>
              <a:rPr lang="es-MX" sz="1050" dirty="0"/>
              <a:t>En el plazo duplicado</a:t>
            </a:r>
            <a:endParaRPr lang="es-ES" sz="1050" dirty="0"/>
          </a:p>
        </p:txBody>
      </p:sp>
      <p:sp>
        <p:nvSpPr>
          <p:cNvPr id="3" name="Flecha derecha 2"/>
          <p:cNvSpPr/>
          <p:nvPr/>
        </p:nvSpPr>
        <p:spPr>
          <a:xfrm>
            <a:off x="2943419" y="2277622"/>
            <a:ext cx="288108" cy="484632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4572001" y="3784104"/>
            <a:ext cx="936104" cy="1015663"/>
          </a:xfrm>
          <a:prstGeom prst="rect">
            <a:avLst/>
          </a:prstGeom>
          <a:solidFill>
            <a:srgbClr val="00B0F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MX" sz="1000" dirty="0">
                <a:solidFill>
                  <a:srgbClr val="FFFF00"/>
                </a:solidFill>
              </a:rPr>
              <a:t>CIERRE DE LA INVESTIGA-</a:t>
            </a:r>
          </a:p>
          <a:p>
            <a:pPr algn="ctr" eaLnBrk="1" hangingPunct="1"/>
            <a:r>
              <a:rPr lang="es-MX" sz="1000" dirty="0">
                <a:solidFill>
                  <a:srgbClr val="FFFF00"/>
                </a:solidFill>
              </a:rPr>
              <a:t>CIÓN</a:t>
            </a:r>
          </a:p>
          <a:p>
            <a:pPr algn="ctr" eaLnBrk="1" hangingPunct="1"/>
            <a:r>
              <a:rPr lang="es-MX" sz="1000" dirty="0"/>
              <a:t> 321, 322,323,</a:t>
            </a:r>
          </a:p>
        </p:txBody>
      </p:sp>
      <p:sp>
        <p:nvSpPr>
          <p:cNvPr id="23" name="22 CuadroTexto"/>
          <p:cNvSpPr txBox="1"/>
          <p:nvPr/>
        </p:nvSpPr>
        <p:spPr>
          <a:xfrm>
            <a:off x="251520" y="3933056"/>
            <a:ext cx="1224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/>
              <a:t>No JUDICIALIZADA  </a:t>
            </a:r>
          </a:p>
        </p:txBody>
      </p:sp>
      <p:sp>
        <p:nvSpPr>
          <p:cNvPr id="24" name="15 Rectángulo"/>
          <p:cNvSpPr>
            <a:spLocks noChangeArrowheads="1"/>
          </p:cNvSpPr>
          <p:nvPr/>
        </p:nvSpPr>
        <p:spPr bwMode="auto">
          <a:xfrm>
            <a:off x="1691680" y="6021288"/>
            <a:ext cx="3960440" cy="26161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  <a:extLst/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MX" sz="1100" u="sng" dirty="0"/>
              <a:t>FASE</a:t>
            </a:r>
            <a:r>
              <a:rPr lang="es-MX" sz="1100" dirty="0"/>
              <a:t>  INVESTIGACIÓN </a:t>
            </a:r>
            <a:r>
              <a:rPr lang="es-MX" sz="1100" u="sng" dirty="0"/>
              <a:t>COMPLEMENTARIA </a:t>
            </a:r>
            <a:r>
              <a:rPr lang="es-MX" sz="1100" dirty="0"/>
              <a:t>  211</a:t>
            </a:r>
            <a:endParaRPr lang="es-ES" sz="1400" dirty="0"/>
          </a:p>
        </p:txBody>
      </p:sp>
      <p:sp>
        <p:nvSpPr>
          <p:cNvPr id="25" name="15 Rectángulo"/>
          <p:cNvSpPr>
            <a:spLocks noChangeArrowheads="1"/>
          </p:cNvSpPr>
          <p:nvPr/>
        </p:nvSpPr>
        <p:spPr bwMode="auto">
          <a:xfrm>
            <a:off x="5796136" y="6381328"/>
            <a:ext cx="2016224" cy="276999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  <a:extLst/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sz="1200" dirty="0"/>
              <a:t>ETAPA INTERMEDIA 211</a:t>
            </a:r>
          </a:p>
        </p:txBody>
      </p:sp>
      <p:sp>
        <p:nvSpPr>
          <p:cNvPr id="26" name="15 Rectángulo"/>
          <p:cNvSpPr>
            <a:spLocks noChangeArrowheads="1"/>
          </p:cNvSpPr>
          <p:nvPr/>
        </p:nvSpPr>
        <p:spPr bwMode="auto">
          <a:xfrm>
            <a:off x="7956376" y="6021288"/>
            <a:ext cx="971600" cy="646331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  <a:extLst/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sz="1200" dirty="0"/>
              <a:t>ETAPA </a:t>
            </a:r>
          </a:p>
          <a:p>
            <a:pPr algn="ctr" eaLnBrk="1" hangingPunct="1"/>
            <a:r>
              <a:rPr lang="es-ES" sz="1200" dirty="0"/>
              <a:t>JUICIO </a:t>
            </a:r>
          </a:p>
          <a:p>
            <a:pPr algn="ctr" eaLnBrk="1" hangingPunct="1"/>
            <a:r>
              <a:rPr lang="es-ES" sz="1200" dirty="0"/>
              <a:t>ORAL 211 </a:t>
            </a:r>
          </a:p>
        </p:txBody>
      </p:sp>
      <p:sp>
        <p:nvSpPr>
          <p:cNvPr id="27" name="Flecha derecha 2"/>
          <p:cNvSpPr/>
          <p:nvPr/>
        </p:nvSpPr>
        <p:spPr>
          <a:xfrm>
            <a:off x="4589905" y="4825275"/>
            <a:ext cx="288108" cy="484632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8" name="Flecha derecha 2"/>
          <p:cNvSpPr/>
          <p:nvPr/>
        </p:nvSpPr>
        <p:spPr>
          <a:xfrm>
            <a:off x="5148064" y="3284984"/>
            <a:ext cx="288108" cy="484632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9" name="Flecha derecha 2"/>
          <p:cNvSpPr/>
          <p:nvPr/>
        </p:nvSpPr>
        <p:spPr>
          <a:xfrm>
            <a:off x="8020102" y="2574190"/>
            <a:ext cx="360040" cy="395316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33" name="Flecha derecha 2"/>
          <p:cNvSpPr/>
          <p:nvPr/>
        </p:nvSpPr>
        <p:spPr>
          <a:xfrm>
            <a:off x="1331640" y="1700808"/>
            <a:ext cx="288108" cy="484632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34" name="15 Rectángulo"/>
          <p:cNvSpPr>
            <a:spLocks noChangeArrowheads="1"/>
          </p:cNvSpPr>
          <p:nvPr/>
        </p:nvSpPr>
        <p:spPr bwMode="auto">
          <a:xfrm>
            <a:off x="251520" y="6381328"/>
            <a:ext cx="5400600" cy="2539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xtLst/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MX" sz="1050" u="sng" dirty="0"/>
              <a:t>ETAPA DE </a:t>
            </a:r>
            <a:r>
              <a:rPr lang="es-MX" sz="1050" dirty="0"/>
              <a:t>INVESTIGACIÓN  211</a:t>
            </a:r>
          </a:p>
        </p:txBody>
      </p:sp>
      <p:sp>
        <p:nvSpPr>
          <p:cNvPr id="31" name="30 CuadroTexto"/>
          <p:cNvSpPr txBox="1"/>
          <p:nvPr/>
        </p:nvSpPr>
        <p:spPr>
          <a:xfrm>
            <a:off x="3599932" y="5727936"/>
            <a:ext cx="12241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/>
              <a:t>JUDICIALIZADA  </a:t>
            </a:r>
          </a:p>
        </p:txBody>
      </p:sp>
      <p:sp>
        <p:nvSpPr>
          <p:cNvPr id="35" name="Rectangle 12"/>
          <p:cNvSpPr>
            <a:spLocks noChangeArrowheads="1"/>
          </p:cNvSpPr>
          <p:nvPr/>
        </p:nvSpPr>
        <p:spPr bwMode="auto">
          <a:xfrm>
            <a:off x="3275858" y="4316746"/>
            <a:ext cx="1224136" cy="1323439"/>
          </a:xfrm>
          <a:prstGeom prst="rect">
            <a:avLst/>
          </a:prstGeom>
          <a:solidFill>
            <a:srgbClr val="00B0F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MX" sz="1000" dirty="0">
                <a:solidFill>
                  <a:srgbClr val="FF0000"/>
                </a:solidFill>
              </a:rPr>
              <a:t>7- VINCULACIÓN   </a:t>
            </a:r>
          </a:p>
          <a:p>
            <a:pPr algn="ctr" eaLnBrk="1" hangingPunct="1"/>
            <a:r>
              <a:rPr lang="es-MX" sz="1000" dirty="0">
                <a:solidFill>
                  <a:srgbClr val="FF0000"/>
                </a:solidFill>
              </a:rPr>
              <a:t>       A PROCESO</a:t>
            </a:r>
          </a:p>
          <a:p>
            <a:pPr algn="ctr" eaLnBrk="1" hangingPunct="1"/>
            <a:endParaRPr lang="es-MX" sz="1000" dirty="0"/>
          </a:p>
          <a:p>
            <a:pPr algn="ctr" eaLnBrk="1" hangingPunct="1"/>
            <a:r>
              <a:rPr lang="es-MX" sz="1000" dirty="0"/>
              <a:t>8.- DEBATE SOBRE EL TERMINO DE CIERRE DE INVESTIGACIÓN </a:t>
            </a:r>
          </a:p>
        </p:txBody>
      </p:sp>
      <p:sp>
        <p:nvSpPr>
          <p:cNvPr id="4" name="Flecha abajo 3"/>
          <p:cNvSpPr/>
          <p:nvPr/>
        </p:nvSpPr>
        <p:spPr>
          <a:xfrm>
            <a:off x="3686481" y="3793202"/>
            <a:ext cx="484632" cy="493212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6" name="Rectangle 12"/>
          <p:cNvSpPr>
            <a:spLocks noChangeArrowheads="1"/>
          </p:cNvSpPr>
          <p:nvPr/>
        </p:nvSpPr>
        <p:spPr bwMode="auto">
          <a:xfrm>
            <a:off x="5252030" y="2508339"/>
            <a:ext cx="1000326" cy="507831"/>
          </a:xfrm>
          <a:prstGeom prst="rect">
            <a:avLst/>
          </a:prstGeom>
          <a:solidFill>
            <a:srgbClr val="FFFF0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MX" sz="700" dirty="0"/>
              <a:t>DESCUBRIMIENTO</a:t>
            </a:r>
            <a:r>
              <a:rPr lang="es-MX" sz="900" dirty="0"/>
              <a:t> PROBATORIO</a:t>
            </a:r>
          </a:p>
          <a:p>
            <a:pPr algn="ctr" eaLnBrk="1" hangingPunct="1"/>
            <a:r>
              <a:rPr lang="es-MX" sz="900" dirty="0">
                <a:solidFill>
                  <a:srgbClr val="FF0000"/>
                </a:solidFill>
              </a:rPr>
              <a:t>337,340,341</a:t>
            </a:r>
          </a:p>
        </p:txBody>
      </p:sp>
      <p:sp>
        <p:nvSpPr>
          <p:cNvPr id="6" name="Flecha arriba 5"/>
          <p:cNvSpPr/>
          <p:nvPr/>
        </p:nvSpPr>
        <p:spPr>
          <a:xfrm>
            <a:off x="5722902" y="3102496"/>
            <a:ext cx="484632" cy="273544"/>
          </a:xfrm>
          <a:prstGeom prst="up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Flecha derecha 6"/>
          <p:cNvSpPr/>
          <p:nvPr/>
        </p:nvSpPr>
        <p:spPr>
          <a:xfrm>
            <a:off x="6324290" y="2559840"/>
            <a:ext cx="283970" cy="484632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Flecha izquierda y derecha 1"/>
          <p:cNvSpPr/>
          <p:nvPr/>
        </p:nvSpPr>
        <p:spPr>
          <a:xfrm>
            <a:off x="1691679" y="815649"/>
            <a:ext cx="7300288" cy="366438"/>
          </a:xfrm>
          <a:prstGeom prst="leftRightArrow">
            <a:avLst/>
          </a:prstGeom>
          <a:solidFill>
            <a:schemeClr val="accent2">
              <a:lumMod val="60000"/>
              <a:lumOff val="40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i="1" dirty="0"/>
              <a:t>PROCESO                                          211 C.N. </a:t>
            </a:r>
          </a:p>
        </p:txBody>
      </p:sp>
    </p:spTree>
    <p:extLst>
      <p:ext uri="{BB962C8B-B14F-4D97-AF65-F5344CB8AC3E}">
        <p14:creationId xmlns:p14="http://schemas.microsoft.com/office/powerpoint/2010/main" val="1000681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620688"/>
            <a:ext cx="8208912" cy="5832648"/>
          </a:xfrm>
        </p:spPr>
      </p:pic>
    </p:spTree>
    <p:extLst>
      <p:ext uri="{BB962C8B-B14F-4D97-AF65-F5344CB8AC3E}">
        <p14:creationId xmlns:p14="http://schemas.microsoft.com/office/powerpoint/2010/main" val="4285495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LA INVESTIGACION INICIAL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es-MX" sz="3800" b="1" dirty="0">
                <a:latin typeface="Arial" panose="020B0604020202020204" pitchFamily="34" charset="0"/>
                <a:cs typeface="Arial" panose="020B0604020202020204" pitchFamily="34" charset="0"/>
              </a:rPr>
              <a:t>Competencia del Ministerio Público</a:t>
            </a:r>
          </a:p>
          <a:p>
            <a:pPr algn="just"/>
            <a:endParaRPr lang="es-MX" sz="3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s-MX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s-MX" sz="3800" dirty="0">
                <a:latin typeface="Arial" panose="020B0604020202020204" pitchFamily="34" charset="0"/>
                <a:cs typeface="Arial" panose="020B0604020202020204" pitchFamily="34" charset="0"/>
              </a:rPr>
              <a:t>.-Conducir la </a:t>
            </a:r>
            <a:r>
              <a:rPr lang="es-MX" sz="3800" b="1" u="sng" dirty="0">
                <a:latin typeface="Arial" panose="020B0604020202020204" pitchFamily="34" charset="0"/>
                <a:cs typeface="Arial" panose="020B0604020202020204" pitchFamily="34" charset="0"/>
              </a:rPr>
              <a:t>investigación, </a:t>
            </a:r>
          </a:p>
          <a:p>
            <a:pPr marL="0" indent="0" algn="just">
              <a:buNone/>
            </a:pPr>
            <a:r>
              <a:rPr lang="es-MX" sz="3800" dirty="0">
                <a:latin typeface="Arial" panose="020B0604020202020204" pitchFamily="34" charset="0"/>
                <a:cs typeface="Arial" panose="020B0604020202020204" pitchFamily="34" charset="0"/>
              </a:rPr>
              <a:t>2.-Coordinar a las Policías y a los servicios periciales durante la investigación, </a:t>
            </a:r>
          </a:p>
          <a:p>
            <a:pPr marL="0" indent="0" algn="just">
              <a:buNone/>
            </a:pPr>
            <a:r>
              <a:rPr lang="es-MX" sz="3800" dirty="0">
                <a:latin typeface="Arial" panose="020B0604020202020204" pitchFamily="34" charset="0"/>
                <a:cs typeface="Arial" panose="020B0604020202020204" pitchFamily="34" charset="0"/>
              </a:rPr>
              <a:t>3.-Resolver sobre el ejercicio de la acción penal en la forma establecida por la ley y, en su caso, </a:t>
            </a:r>
          </a:p>
          <a:p>
            <a:pPr marL="0" indent="0" algn="just">
              <a:buNone/>
            </a:pPr>
            <a:r>
              <a:rPr lang="es-MX" sz="3800" dirty="0">
                <a:latin typeface="Arial" panose="020B0604020202020204" pitchFamily="34" charset="0"/>
                <a:cs typeface="Arial" panose="020B0604020202020204" pitchFamily="34" charset="0"/>
              </a:rPr>
              <a:t>4.- ordenar las </a:t>
            </a:r>
            <a:r>
              <a:rPr lang="es-MX" sz="38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diligencias pertinentes y útiles </a:t>
            </a:r>
            <a:r>
              <a:rPr lang="es-MX" sz="3800" dirty="0">
                <a:latin typeface="Arial" panose="020B0604020202020204" pitchFamily="34" charset="0"/>
                <a:cs typeface="Arial" panose="020B0604020202020204" pitchFamily="34" charset="0"/>
              </a:rPr>
              <a:t>para demostrar, o no, </a:t>
            </a:r>
          </a:p>
          <a:p>
            <a:pPr lvl="2" algn="just"/>
            <a:r>
              <a:rPr lang="es-MX" sz="3800" dirty="0">
                <a:latin typeface="Arial" panose="020B0604020202020204" pitchFamily="34" charset="0"/>
                <a:cs typeface="Arial" panose="020B0604020202020204" pitchFamily="34" charset="0"/>
              </a:rPr>
              <a:t>A)la existencia del </a:t>
            </a:r>
            <a:r>
              <a:rPr lang="es-MX" sz="3800" u="sng" dirty="0">
                <a:latin typeface="Arial" panose="020B0604020202020204" pitchFamily="34" charset="0"/>
                <a:cs typeface="Arial" panose="020B0604020202020204" pitchFamily="34" charset="0"/>
              </a:rPr>
              <a:t>hechos posiblemente constitutivos de delito </a:t>
            </a:r>
            <a:r>
              <a:rPr lang="es-MX" sz="3800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</a:p>
          <a:p>
            <a:pPr lvl="2" algn="just"/>
            <a:r>
              <a:rPr lang="es-MX" sz="3800" dirty="0">
                <a:latin typeface="Arial" panose="020B0604020202020204" pitchFamily="34" charset="0"/>
                <a:cs typeface="Arial" panose="020B0604020202020204" pitchFamily="34" charset="0"/>
              </a:rPr>
              <a:t>B) la responsabilidad de quien lo cometió o participó en su comisión.</a:t>
            </a: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160536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TEORIA DEL CASO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s-MX" altLang="es-MX" sz="2800" b="1" dirty="0">
                <a:latin typeface="Arial" panose="020B0604020202020204" pitchFamily="34" charset="0"/>
                <a:cs typeface="Arial" panose="020B0604020202020204" pitchFamily="34" charset="0"/>
              </a:rPr>
              <a:t>ELEMENTO FÁCTICO</a:t>
            </a:r>
            <a:r>
              <a:rPr lang="es-MX" altLang="es-MX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Los hechos cronológicos          </a:t>
            </a:r>
            <a:endParaRPr lang="es-MX" altLang="es-MX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MX" altLang="es-MX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MX" altLang="es-MX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MX" altLang="es-MX" sz="2800" b="1" dirty="0">
                <a:latin typeface="Arial" panose="020B0604020202020204" pitchFamily="34" charset="0"/>
                <a:cs typeface="Arial" panose="020B0604020202020204" pitchFamily="34" charset="0"/>
              </a:rPr>
              <a:t>ELEMENTO PROBATORIO</a:t>
            </a:r>
            <a:r>
              <a:rPr lang="es-MX" alt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: Datos de prueba   </a:t>
            </a:r>
            <a:endParaRPr lang="es-MX" altLang="es-MX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MX" altLang="es-MX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MX" altLang="es-MX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MX" altLang="es-MX" sz="2800" b="1" dirty="0">
                <a:latin typeface="Arial" panose="020B0604020202020204" pitchFamily="34" charset="0"/>
                <a:cs typeface="Arial" panose="020B0604020202020204" pitchFamily="34" charset="0"/>
              </a:rPr>
              <a:t>ELEMENTO JURÍDICO </a:t>
            </a:r>
            <a:r>
              <a:rPr lang="es-MX" altLang="es-MX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s-MX" alt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Clasificación legal de la conducta, agravantes, formas de intervención, grado de </a:t>
            </a:r>
            <a:r>
              <a:rPr lang="es-MX" alt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consumación.</a:t>
            </a:r>
            <a:endParaRPr lang="es-MX" altLang="es-MX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800732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REGLAS DURANTE LA INVESTIGACION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s-MX" sz="3100" b="1" dirty="0">
                <a:latin typeface="Arial" panose="020B0604020202020204" pitchFamily="34" charset="0"/>
                <a:cs typeface="Arial" panose="020B0604020202020204" pitchFamily="34" charset="0"/>
              </a:rPr>
              <a:t>Deber de lealtad</a:t>
            </a:r>
          </a:p>
          <a:p>
            <a:endParaRPr lang="es-MX" sz="3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s-MX" sz="3100" dirty="0">
                <a:latin typeface="Arial" panose="020B0604020202020204" pitchFamily="34" charset="0"/>
                <a:cs typeface="Arial" panose="020B0604020202020204" pitchFamily="34" charset="0"/>
              </a:rPr>
              <a:t>El Ministerio Público deberá proporcionar información veraz sobre los hechos, sobre los hallazgos en la investigación y tendrá el deber de </a:t>
            </a:r>
            <a:r>
              <a:rPr lang="es-MX" sz="3100" b="1" u="sng" dirty="0">
                <a:latin typeface="Arial" panose="020B0604020202020204" pitchFamily="34" charset="0"/>
                <a:cs typeface="Arial" panose="020B0604020202020204" pitchFamily="34" charset="0"/>
              </a:rPr>
              <a:t>no ocultar</a:t>
            </a:r>
            <a:r>
              <a:rPr lang="es-MX" sz="3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3100" dirty="0">
                <a:latin typeface="Arial" panose="020B0604020202020204" pitchFamily="34" charset="0"/>
                <a:cs typeface="Arial" panose="020B0604020202020204" pitchFamily="34" charset="0"/>
              </a:rPr>
              <a:t>a los intervinientes elemento alguno que pudiera resultar favorable para la posición que ellos asumen, sobre todo cuando resuelva no incorporar alguno de esos elementos al procedimiento, salvo la </a:t>
            </a:r>
            <a:r>
              <a:rPr lang="es-MX" sz="3100" u="sng" dirty="0">
                <a:latin typeface="Arial" panose="020B0604020202020204" pitchFamily="34" charset="0"/>
                <a:cs typeface="Arial" panose="020B0604020202020204" pitchFamily="34" charset="0"/>
              </a:rPr>
              <a:t>reserva </a:t>
            </a:r>
            <a:r>
              <a:rPr lang="es-MX" sz="3100" dirty="0">
                <a:latin typeface="Arial" panose="020B0604020202020204" pitchFamily="34" charset="0"/>
                <a:cs typeface="Arial" panose="020B0604020202020204" pitchFamily="34" charset="0"/>
              </a:rPr>
              <a:t>que en determinados casos la ley autorice en las investigaciones. </a:t>
            </a:r>
          </a:p>
          <a:p>
            <a:pPr marL="0" indent="0" algn="just">
              <a:buNone/>
            </a:pPr>
            <a:r>
              <a:rPr lang="es-MX" sz="3100" dirty="0">
                <a:latin typeface="Arial" panose="020B0604020202020204" pitchFamily="34" charset="0"/>
                <a:cs typeface="Arial" panose="020B0604020202020204" pitchFamily="34" charset="0"/>
              </a:rPr>
              <a:t>La investigación debe ser </a:t>
            </a:r>
            <a:r>
              <a:rPr lang="es-MX" sz="3100" b="1" u="sng" dirty="0">
                <a:latin typeface="Arial" panose="020B0604020202020204" pitchFamily="34" charset="0"/>
                <a:cs typeface="Arial" panose="020B0604020202020204" pitchFamily="34" charset="0"/>
              </a:rPr>
              <a:t>objetiva</a:t>
            </a:r>
            <a:r>
              <a:rPr lang="es-MX" sz="3100" dirty="0">
                <a:latin typeface="Arial" panose="020B0604020202020204" pitchFamily="34" charset="0"/>
                <a:cs typeface="Arial" panose="020B0604020202020204" pitchFamily="34" charset="0"/>
              </a:rPr>
              <a:t> y referirse tanto a los elementos de </a:t>
            </a:r>
            <a:r>
              <a:rPr lang="es-MX" sz="3100" b="1" u="sng" dirty="0">
                <a:latin typeface="Arial" panose="020B0604020202020204" pitchFamily="34" charset="0"/>
                <a:cs typeface="Arial" panose="020B0604020202020204" pitchFamily="34" charset="0"/>
              </a:rPr>
              <a:t>cargo como de descargo </a:t>
            </a:r>
            <a:r>
              <a:rPr lang="es-MX" sz="3100" dirty="0">
                <a:latin typeface="Arial" panose="020B0604020202020204" pitchFamily="34" charset="0"/>
                <a:cs typeface="Arial" panose="020B0604020202020204" pitchFamily="34" charset="0"/>
              </a:rPr>
              <a:t>y conducida con la debida diligencia, </a:t>
            </a: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456873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2964</TotalTime>
  <Words>959</Words>
  <Application>Microsoft Office PowerPoint</Application>
  <PresentationFormat>Presentación en pantalla (4:3)</PresentationFormat>
  <Paragraphs>150</Paragraphs>
  <Slides>14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8" baseType="lpstr">
      <vt:lpstr>Arial</vt:lpstr>
      <vt:lpstr>Calibri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PROCESO ACUSATORIO ADVERSARIAL Y ORAL </vt:lpstr>
      <vt:lpstr>Presentación de PowerPoint</vt:lpstr>
      <vt:lpstr>LA INVESTIGACION INICIAL</vt:lpstr>
      <vt:lpstr>TEORIA DEL CASO</vt:lpstr>
      <vt:lpstr>REGLAS DURANTE LA INVESTIGACION</vt:lpstr>
      <vt:lpstr>EL MINISTERIO PÚBLICO EN LA INVESTIGACIÓN</vt:lpstr>
      <vt:lpstr>DETERMINACIONES  MINISTERIALES</vt:lpstr>
      <vt:lpstr>Presentación de PowerPoint</vt:lpstr>
      <vt:lpstr>Presentación de PowerPoint</vt:lpstr>
      <vt:lpstr>Bibliografía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NOEMI ROMERO</cp:lastModifiedBy>
  <cp:revision>69</cp:revision>
  <dcterms:created xsi:type="dcterms:W3CDTF">2012-08-07T16:35:15Z</dcterms:created>
  <dcterms:modified xsi:type="dcterms:W3CDTF">2016-08-25T15:36:09Z</dcterms:modified>
</cp:coreProperties>
</file>